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</p:sldIdLst>
  <p:sldSz cx="9144000" cy="5143500" type="screen16x9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3" autoAdjust="0"/>
    <p:restoredTop sz="94660"/>
  </p:normalViewPr>
  <p:slideViewPr>
    <p:cSldViewPr>
      <p:cViewPr varScale="1">
        <p:scale>
          <a:sx n="106" d="100"/>
          <a:sy n="106" d="100"/>
        </p:scale>
        <p:origin x="78" y="51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CDDAE264-9A51-488F-B355-6253E94A707F}" type="datetimeFigureOut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92150"/>
            <a:ext cx="6156325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9BB0C8B1-FCE0-41DF-9CB1-CE32A25EE59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sterandpartners.com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8938" y="692150"/>
            <a:ext cx="6156325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defTabSz="966543">
              <a:defRPr/>
            </a:pPr>
            <a:r>
              <a:rPr lang="en-GB" dirty="0"/>
              <a:t>Photo:  Mike Lewis, Foliage Design Systems, Orlando, FL</a:t>
            </a:r>
            <a:endParaRPr lang="en-US" dirty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C638D-5F24-412B-BFA6-B0FFDA82011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274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8938" y="692150"/>
            <a:ext cx="6156325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defTabSz="966620"/>
            <a:r>
              <a:rPr lang="en-GB" dirty="0"/>
              <a:t>Photo: </a:t>
            </a:r>
            <a:endParaRPr lang="en-US" dirty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C638D-5F24-412B-BFA6-B0FFDA82011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274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8938" y="692150"/>
            <a:ext cx="6156325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sz="1400" dirty="0"/>
              <a:t>Photo: </a:t>
            </a:r>
            <a:r>
              <a:rPr lang="en-US" sz="1400" dirty="0"/>
              <a:t>McCaren Designs</a:t>
            </a:r>
            <a:endParaRPr lang="en-GB" sz="1400" dirty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C638D-5F24-412B-BFA6-B0FFDA82011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274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8938" y="692150"/>
            <a:ext cx="6156325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defTabSz="966620">
              <a:defRPr/>
            </a:pPr>
            <a:r>
              <a:rPr lang="en-GB" dirty="0"/>
              <a:t>Photo:  Janice Goodman, Cityscapes, Boston.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C638D-5F24-412B-BFA6-B0FFDA82011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274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8938" y="692150"/>
            <a:ext cx="6156325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6613">
              <a:defRPr/>
            </a:pPr>
            <a:r>
              <a:rPr lang="en-GB" baseline="0" dirty="0"/>
              <a:t>Photo: Bigstock</a:t>
            </a:r>
            <a:endParaRPr lang="en-GB" dirty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C638D-5F24-412B-BFA6-B0FFDA82011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274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8938" y="692150"/>
            <a:ext cx="6156325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defTabSz="966543">
              <a:defRPr/>
            </a:pPr>
            <a:r>
              <a:rPr lang="en-GB" dirty="0">
                <a:latin typeface="+mn-lt"/>
              </a:rPr>
              <a:t>Photo:  Janice Goodman, Cityscapes, Boston.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C638D-5F24-412B-BFA6-B0FFDA82011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274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8938" y="692150"/>
            <a:ext cx="6156325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Tx/>
              <a:buNone/>
            </a:pPr>
            <a:r>
              <a:rPr lang="en-GB" sz="1500" dirty="0"/>
              <a:t>Photo: Henry Ford Hospital, West Bloomfield, MI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C638D-5F24-412B-BFA6-B0FFDA82011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274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8938" y="692150"/>
            <a:ext cx="6156325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591">
              <a:defRPr/>
            </a:pPr>
            <a:r>
              <a:rPr lang="en-US" sz="1300" dirty="0">
                <a:hlinkClick r:id="rId3"/>
              </a:rPr>
              <a:t>Photo: Apple Store at Union Square, Foster + Partners</a:t>
            </a:r>
            <a:r>
              <a:rPr lang="en-US" sz="1300" dirty="0"/>
              <a:t> by Nigel Young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C638D-5F24-412B-BFA6-B0FFDA82011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274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8938" y="692150"/>
            <a:ext cx="6156325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latin typeface="+mn-lt"/>
              </a:rPr>
              <a:t>Photos: </a:t>
            </a:r>
            <a:r>
              <a:rPr lang="en-GB" dirty="0" err="1">
                <a:latin typeface="+mn-lt"/>
              </a:rPr>
              <a:t>Istock</a:t>
            </a:r>
            <a:r>
              <a:rPr lang="en-GB" dirty="0">
                <a:latin typeface="+mn-lt"/>
              </a:rPr>
              <a:t> </a:t>
            </a:r>
            <a:endParaRPr lang="en-US" dirty="0"/>
          </a:p>
          <a:p>
            <a:endParaRPr lang="en-GB" dirty="0">
              <a:latin typeface="+mn-lt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C638D-5F24-412B-BFA6-B0FFDA82011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274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8938" y="692150"/>
            <a:ext cx="6156325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defTabSz="966620"/>
            <a:r>
              <a:rPr lang="en-GB" dirty="0"/>
              <a:t>Photo:  McRae Anderson, McCaren Designs, St. Paul, MN. Location: Planterra,  West Bloomfield, MI</a:t>
            </a:r>
            <a:endParaRPr lang="en-US" dirty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DC638D-5F24-412B-BFA6-B0FFDA82011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27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D3A1-303F-437F-910F-0ACE719F7B1D}" type="datetimeFigureOut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8FB5-0838-48BA-A5B2-441B59785B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/>
      </p:transition>
    </mc:Choice>
    <mc:Fallback>
      <p:transition spd="slow" advClick="0" advTm="9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D3A1-303F-437F-910F-0ACE719F7B1D}" type="datetimeFigureOut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8FB5-0838-48BA-A5B2-441B59785B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/>
      </p:transition>
    </mc:Choice>
    <mc:Fallback>
      <p:transition spd="slow" advClick="0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D3A1-303F-437F-910F-0ACE719F7B1D}" type="datetimeFigureOut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8FB5-0838-48BA-A5B2-441B59785B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/>
      </p:transition>
    </mc:Choice>
    <mc:Fallback>
      <p:transition spd="slow" advClick="0" advTm="9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4400" y="57150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D3A1-303F-437F-910F-0ACE719F7B1D}" type="datetimeFigureOut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8FB5-0838-48BA-A5B2-441B59785B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/>
      </p:transition>
    </mc:Choice>
    <mc:Fallback>
      <p:transition spd="slow" advClick="0" advTm="9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D3A1-303F-437F-910F-0ACE719F7B1D}" type="datetimeFigureOut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8FB5-0838-48BA-A5B2-441B59785B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/>
      </p:transition>
    </mc:Choice>
    <mc:Fallback>
      <p:transition spd="slow" advClick="0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D3A1-303F-437F-910F-0ACE719F7B1D}" type="datetimeFigureOut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8FB5-0838-48BA-A5B2-441B59785B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/>
      </p:transition>
    </mc:Choice>
    <mc:Fallback>
      <p:transition spd="slow" advClick="0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D3A1-303F-437F-910F-0ACE719F7B1D}" type="datetimeFigureOut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8FB5-0838-48BA-A5B2-441B59785B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/>
      </p:transition>
    </mc:Choice>
    <mc:Fallback>
      <p:transition spd="slow" advClick="0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D3A1-303F-437F-910F-0ACE719F7B1D}" type="datetimeFigureOut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8FB5-0838-48BA-A5B2-441B59785B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/>
      </p:transition>
    </mc:Choice>
    <mc:Fallback>
      <p:transition spd="slow" advClick="0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D3A1-303F-437F-910F-0ACE719F7B1D}" type="datetimeFigureOut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/>
      </p:transition>
    </mc:Choice>
    <mc:Fallback>
      <p:transition spd="slow" advClick="0" advTm="9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D3A1-303F-437F-910F-0ACE719F7B1D}" type="datetimeFigureOut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8FB5-0838-48BA-A5B2-441B59785B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/>
      </p:transition>
    </mc:Choice>
    <mc:Fallback>
      <p:transition spd="slow" advClick="0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4D3A1-303F-437F-910F-0ACE719F7B1D}" type="datetimeFigureOut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8FB5-0838-48BA-A5B2-441B59785B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/>
      </p:transition>
    </mc:Choice>
    <mc:Fallback>
      <p:transition spd="slow" advClick="0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4D3A1-303F-437F-910F-0ACE719F7B1D}" type="datetimeFigureOut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88FB5-0838-48BA-A5B2-441B59785B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/>
      </p:transition>
    </mc:Choice>
    <mc:Fallback>
      <p:transition spd="slow" advClick="0" advTm="9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/>
          </p:cNvSpPr>
          <p:nvPr/>
        </p:nvSpPr>
        <p:spPr bwMode="auto">
          <a:xfrm>
            <a:off x="0" y="3143250"/>
            <a:ext cx="4419600" cy="1828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75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82880" tIns="182880" rIns="182880" bIns="182880"/>
          <a:lstStyle/>
          <a:p>
            <a:pPr defTabSz="914400">
              <a:spcBef>
                <a:spcPts val="1200"/>
              </a:spcBef>
            </a:pPr>
            <a:endParaRPr lang="en-US" sz="2000" dirty="0">
              <a:solidFill>
                <a:schemeClr val="bg1"/>
              </a:solidFill>
              <a:latin typeface="ArialNarrow-Italic" charset="0"/>
              <a:sym typeface="ArialNarrow-Italic" charset="0"/>
            </a:endParaRPr>
          </a:p>
          <a:p>
            <a:pPr defTabSz="914400">
              <a:spcBef>
                <a:spcPts val="1200"/>
              </a:spcBef>
            </a:pPr>
            <a:endParaRPr lang="en-US" sz="2000" dirty="0">
              <a:solidFill>
                <a:schemeClr val="bg1"/>
              </a:solidFill>
              <a:latin typeface="ArialNarrow-Italic" charset="0"/>
              <a:sym typeface="ArialNarrow-Italic" charset="0"/>
            </a:endParaRPr>
          </a:p>
          <a:p>
            <a:pPr defTabSz="914400">
              <a:spcBef>
                <a:spcPts val="1200"/>
              </a:spcBef>
            </a:pPr>
            <a:endParaRPr lang="en-US" sz="2000" dirty="0">
              <a:solidFill>
                <a:schemeClr val="bg1"/>
              </a:solidFill>
              <a:latin typeface="ArialNarrow-Italic" charset="0"/>
              <a:sym typeface="ArialNarrow-Italic" charset="0"/>
            </a:endParaRPr>
          </a:p>
          <a:p>
            <a:pPr defTabSz="914400">
              <a:spcBef>
                <a:spcPts val="1200"/>
              </a:spcBef>
            </a:pPr>
            <a:endParaRPr lang="en-US" sz="2000" dirty="0">
              <a:solidFill>
                <a:schemeClr val="bg1"/>
              </a:solidFill>
              <a:latin typeface="ArialNarrow-Italic" charset="0"/>
              <a:sym typeface="ArialNarrow-Italic" charset="0"/>
            </a:endParaRPr>
          </a:p>
          <a:p>
            <a:pPr defTabSz="914400">
              <a:spcBef>
                <a:spcPts val="1200"/>
              </a:spcBef>
            </a:pPr>
            <a:endParaRPr lang="en-US" sz="2000" dirty="0">
              <a:solidFill>
                <a:schemeClr val="bg1"/>
              </a:solidFill>
              <a:latin typeface="ArialNarrow-Italic" charset="0"/>
              <a:sym typeface="ArialNarrow-Italic" charset="0"/>
            </a:endParaRPr>
          </a:p>
          <a:p>
            <a:pPr defTabSz="914400">
              <a:spcBef>
                <a:spcPts val="1200"/>
              </a:spcBef>
            </a:pPr>
            <a:endParaRPr lang="en-US" sz="2000" dirty="0">
              <a:solidFill>
                <a:schemeClr val="bg1"/>
              </a:solidFill>
              <a:latin typeface="ArialNarrow-Italic" charset="0"/>
              <a:sym typeface="ArialNarrow-Italic" charset="0"/>
            </a:endParaRPr>
          </a:p>
        </p:txBody>
      </p:sp>
      <p:pic>
        <p:nvPicPr>
          <p:cNvPr id="7" name="Picture 6" descr="Foliage Design Systems of Central Florida_Mike Lewis_10_Enterprise Park_Pic2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76200"/>
            <a:ext cx="9144000" cy="5314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14550"/>
            <a:ext cx="4800600" cy="838200"/>
          </a:xfrm>
          <a:solidFill>
            <a:schemeClr val="tx1">
              <a:lumMod val="75000"/>
              <a:lumOff val="25000"/>
              <a:alpha val="85000"/>
            </a:schemeClr>
          </a:solidFill>
        </p:spPr>
        <p:txBody>
          <a:bodyPr lIns="182880" tIns="182880" rIns="182880" bIns="18288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5300" dirty="0">
                <a:solidFill>
                  <a:schemeClr val="bg1"/>
                </a:solidFill>
              </a:rPr>
              <a:t>Why Green?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ENETTIMOSS-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448800" cy="5314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0800" y="2171700"/>
            <a:ext cx="5257800" cy="1885950"/>
          </a:xfrm>
          <a:prstGeom prst="rect">
            <a:avLst/>
          </a:prstGeom>
          <a:solidFill>
            <a:schemeClr val="tx1">
              <a:lumMod val="65000"/>
              <a:lumOff val="3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90600" y="685800"/>
            <a:ext cx="6629400" cy="1200150"/>
            <a:chOff x="838200" y="914400"/>
            <a:chExt cx="7010400" cy="1600200"/>
          </a:xfrm>
          <a:solidFill>
            <a:schemeClr val="tx1">
              <a:lumMod val="65000"/>
              <a:lumOff val="35000"/>
              <a:alpha val="87000"/>
            </a:schemeClr>
          </a:solidFill>
        </p:grpSpPr>
        <p:sp>
          <p:nvSpPr>
            <p:cNvPr id="10" name="Rectangle 9"/>
            <p:cNvSpPr/>
            <p:nvPr/>
          </p:nvSpPr>
          <p:spPr>
            <a:xfrm>
              <a:off x="838200" y="914400"/>
              <a:ext cx="7010400" cy="1600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14400" y="1328500"/>
              <a:ext cx="6553200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</a:rPr>
                <a:t>So, what are you waiting for?</a:t>
              </a:r>
              <a:endParaRPr lang="en-US" sz="32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48000" y="2628900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Attract, retain, soothe and inspire with plants!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fad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00922_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-1812839"/>
            <a:ext cx="5943600" cy="75499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685800"/>
            <a:ext cx="373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You probably </a:t>
            </a:r>
          </a:p>
          <a:p>
            <a:r>
              <a:rPr lang="en-GB" sz="3200" dirty="0">
                <a:solidFill>
                  <a:schemeClr val="bg1"/>
                </a:solidFill>
              </a:rPr>
              <a:t>already know...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457451"/>
            <a:ext cx="3200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plants create an aesthetically pleasing atmosphere,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ityscapes Plantcare_Jan Goodman_08_Winter Garden_Pic4.JPG"/>
          <p:cNvPicPr preferRelativeResize="0">
            <a:picLocks/>
          </p:cNvPicPr>
          <p:nvPr/>
        </p:nvPicPr>
        <p:blipFill>
          <a:blip r:embed="rId3" cstate="print"/>
          <a:srcRect r="34167"/>
          <a:stretch>
            <a:fillRect/>
          </a:stretch>
        </p:blipFill>
        <p:spPr>
          <a:xfrm>
            <a:off x="3352800" y="-127386"/>
            <a:ext cx="6012919" cy="54423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685800"/>
            <a:ext cx="373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You probably </a:t>
            </a:r>
          </a:p>
          <a:p>
            <a:r>
              <a:rPr lang="en-GB" sz="3200" dirty="0">
                <a:solidFill>
                  <a:schemeClr val="bg1"/>
                </a:solidFill>
              </a:rPr>
              <a:t>already know...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457451"/>
            <a:ext cx="259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they improve people’s perception of a facility.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gstock-Interior-of-Office-Building-7466373.jpg"/>
          <p:cNvPicPr>
            <a:picLocks noChangeAspect="1"/>
          </p:cNvPicPr>
          <p:nvPr/>
        </p:nvPicPr>
        <p:blipFill>
          <a:blip r:embed="rId3" cstate="print"/>
          <a:srcRect l="3145" t="16557" r="26733"/>
          <a:stretch>
            <a:fillRect/>
          </a:stretch>
        </p:blipFill>
        <p:spPr>
          <a:xfrm>
            <a:off x="3429000" y="-114889"/>
            <a:ext cx="5835162" cy="5277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685800"/>
            <a:ext cx="373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You probably </a:t>
            </a:r>
          </a:p>
          <a:p>
            <a:r>
              <a:rPr lang="en-GB" sz="3200" dirty="0">
                <a:solidFill>
                  <a:schemeClr val="bg1"/>
                </a:solidFill>
              </a:rPr>
              <a:t>already know...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457450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plants clean the air we breathe.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ityscapes Plantcare_Jan Goodman_08_Winter Garden_Pic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40588" y="-19050"/>
            <a:ext cx="9184588" cy="54204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28600"/>
            <a:ext cx="4495800" cy="1200150"/>
          </a:xfrm>
          <a:prstGeom prst="rect">
            <a:avLst/>
          </a:prstGeom>
          <a:solidFill>
            <a:schemeClr val="tx1">
              <a:lumMod val="65000"/>
              <a:lumOff val="3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733550"/>
            <a:ext cx="5105400" cy="1885950"/>
          </a:xfrm>
          <a:prstGeom prst="rect">
            <a:avLst/>
          </a:prstGeom>
          <a:solidFill>
            <a:schemeClr val="tx1">
              <a:lumMod val="65000"/>
              <a:lumOff val="3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285750"/>
            <a:ext cx="373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You might also have heard...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88595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plant</a:t>
            </a:r>
            <a:r>
              <a:rPr lang="en-GB" sz="3200" b="1" dirty="0">
                <a:solidFill>
                  <a:schemeClr val="bg1"/>
                </a:solidFill>
              </a:rPr>
              <a:t>s</a:t>
            </a:r>
            <a:r>
              <a:rPr lang="en-GB" sz="3200" dirty="0">
                <a:solidFill>
                  <a:schemeClr val="bg1"/>
                </a:solidFill>
              </a:rPr>
              <a:t> increase profits through their positive affect on people,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aling Garden, Henry Ford Hosp.jpg"/>
          <p:cNvPicPr preferRelativeResize="0">
            <a:picLocks/>
          </p:cNvPicPr>
          <p:nvPr/>
        </p:nvPicPr>
        <p:blipFill>
          <a:blip r:embed="rId3" cstate="print"/>
          <a:srcRect t="9251" b="11454"/>
          <a:stretch>
            <a:fillRect/>
          </a:stretch>
        </p:blipFill>
        <p:spPr>
          <a:xfrm>
            <a:off x="0" y="-152400"/>
            <a:ext cx="9144000" cy="54673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"/>
            <a:ext cx="4495800" cy="1200150"/>
          </a:xfrm>
          <a:prstGeom prst="rect">
            <a:avLst/>
          </a:prstGeom>
          <a:solidFill>
            <a:schemeClr val="tx1">
              <a:lumMod val="65000"/>
              <a:lumOff val="3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438150"/>
            <a:ext cx="373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You might also have heard...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3486150"/>
            <a:ext cx="5105400" cy="1371600"/>
          </a:xfrm>
          <a:prstGeom prst="rect">
            <a:avLst/>
          </a:prstGeom>
          <a:solidFill>
            <a:schemeClr val="tx1">
              <a:lumMod val="65000"/>
              <a:lumOff val="3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638550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plants reduce employee stress,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pple-Union-Square-by-Foster-Partners-3.jpg"/>
          <p:cNvPicPr preferRelativeResize="0">
            <a:picLocks/>
          </p:cNvPicPr>
          <p:nvPr/>
        </p:nvPicPr>
        <p:blipFill>
          <a:blip r:embed="rId3" cstate="print"/>
          <a:srcRect r="7168" b="15028"/>
          <a:stretch>
            <a:fillRect/>
          </a:stretch>
        </p:blipFill>
        <p:spPr>
          <a:xfrm>
            <a:off x="0" y="-19050"/>
            <a:ext cx="9144000" cy="51797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14350"/>
            <a:ext cx="4495800" cy="1200150"/>
          </a:xfrm>
          <a:prstGeom prst="rect">
            <a:avLst/>
          </a:prstGeom>
          <a:solidFill>
            <a:schemeClr val="tx1">
              <a:lumMod val="65000"/>
              <a:lumOff val="3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3638550"/>
            <a:ext cx="5181600" cy="1295400"/>
          </a:xfrm>
          <a:prstGeom prst="rect">
            <a:avLst/>
          </a:prstGeom>
          <a:solidFill>
            <a:schemeClr val="tx1">
              <a:lumMod val="65000"/>
              <a:lumOff val="3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590550"/>
            <a:ext cx="373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You might also have heard...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714750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they reduce employee absenteeism.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Stock_000073280445_Full.jpg"/>
          <p:cNvPicPr>
            <a:picLocks noChangeAspect="1"/>
          </p:cNvPicPr>
          <p:nvPr/>
        </p:nvPicPr>
        <p:blipFill>
          <a:blip r:embed="rId3" cstate="print"/>
          <a:srcRect b="26667"/>
          <a:stretch>
            <a:fillRect/>
          </a:stretch>
        </p:blipFill>
        <p:spPr>
          <a:xfrm>
            <a:off x="0" y="-704850"/>
            <a:ext cx="9258300" cy="6858000"/>
          </a:xfrm>
          <a:prstGeom prst="rect">
            <a:avLst/>
          </a:prstGeom>
        </p:spPr>
      </p:pic>
      <p:pic>
        <p:nvPicPr>
          <p:cNvPr id="7" name="Picture 6" descr="iStock_000058956298_Full.jpg"/>
          <p:cNvPicPr>
            <a:picLocks noChangeAspect="1"/>
          </p:cNvPicPr>
          <p:nvPr/>
        </p:nvPicPr>
        <p:blipFill>
          <a:blip r:embed="rId4" cstate="print"/>
          <a:srcRect l="20700" t="9199" r="2300" b="6132"/>
          <a:stretch>
            <a:fillRect/>
          </a:stretch>
        </p:blipFill>
        <p:spPr>
          <a:xfrm>
            <a:off x="3464214" y="961702"/>
            <a:ext cx="4663283" cy="38460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76200" y="514350"/>
            <a:ext cx="4495800" cy="1200150"/>
          </a:xfrm>
          <a:prstGeom prst="rect">
            <a:avLst/>
          </a:prstGeom>
          <a:solidFill>
            <a:schemeClr val="tx1">
              <a:lumMod val="65000"/>
              <a:lumOff val="3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76200" y="3143250"/>
            <a:ext cx="5105400" cy="1714500"/>
          </a:xfrm>
          <a:prstGeom prst="rect">
            <a:avLst/>
          </a:prstGeom>
          <a:solidFill>
            <a:schemeClr val="tx1">
              <a:lumMod val="65000"/>
              <a:lumOff val="3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514350"/>
            <a:ext cx="373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You might also have heard...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486150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plants improve creativity and problem solving.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nterra_033.JPG"/>
          <p:cNvPicPr preferRelativeResize="0">
            <a:picLocks/>
          </p:cNvPicPr>
          <p:nvPr/>
        </p:nvPicPr>
        <p:blipFill>
          <a:blip r:embed="rId3" cstate="print"/>
          <a:srcRect l="1032" t="7514" r="38000" b="37568"/>
          <a:stretch>
            <a:fillRect/>
          </a:stretch>
        </p:blipFill>
        <p:spPr>
          <a:xfrm>
            <a:off x="-152400" y="-104976"/>
            <a:ext cx="9526024" cy="5329296"/>
          </a:xfrm>
          <a:prstGeom prst="rect">
            <a:avLst/>
          </a:prstGeom>
        </p:spPr>
      </p:pic>
      <p:pic>
        <p:nvPicPr>
          <p:cNvPr id="6" name="Picture 5" descr="iStock_000062313356_Large (1).jpg"/>
          <p:cNvPicPr>
            <a:picLocks noChangeAspect="1"/>
          </p:cNvPicPr>
          <p:nvPr/>
        </p:nvPicPr>
        <p:blipFill>
          <a:blip r:embed="rId4" cstate="print"/>
          <a:srcRect l="4628" r="1657"/>
          <a:stretch>
            <a:fillRect/>
          </a:stretch>
        </p:blipFill>
        <p:spPr>
          <a:xfrm>
            <a:off x="1219200" y="87630"/>
            <a:ext cx="6172200" cy="4389120"/>
          </a:xfrm>
          <a:prstGeom prst="rect">
            <a:avLst/>
          </a:prstGeom>
        </p:spPr>
      </p:pic>
      <p:pic>
        <p:nvPicPr>
          <p:cNvPr id="8" name="Picture 7" descr="iStock_000062313356_Large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65494" y="-381000"/>
            <a:ext cx="9690494" cy="6457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2400" y="3924300"/>
            <a:ext cx="9525000" cy="1314450"/>
          </a:xfrm>
          <a:prstGeom prst="rect">
            <a:avLst/>
          </a:prstGeom>
          <a:solidFill>
            <a:schemeClr val="tx1">
              <a:lumMod val="65000"/>
              <a:lumOff val="3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4009132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When exposed to interior foliage, people just have more positive emotions!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217</Words>
  <Application>Microsoft Office PowerPoint</Application>
  <PresentationFormat>On-screen Show (16:9)</PresentationFormat>
  <Paragraphs>45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ArialNarrow-Italic</vt:lpstr>
      <vt:lpstr>Calibri</vt:lpstr>
      <vt:lpstr>Office Theme</vt:lpstr>
      <vt:lpstr>Why Green?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muse</dc:creator>
  <cp:lastModifiedBy>Camellia</cp:lastModifiedBy>
  <cp:revision>81</cp:revision>
  <dcterms:created xsi:type="dcterms:W3CDTF">2017-01-11T19:19:44Z</dcterms:created>
  <dcterms:modified xsi:type="dcterms:W3CDTF">2017-04-11T19:27:50Z</dcterms:modified>
</cp:coreProperties>
</file>